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7E"/>
    <a:srgbClr val="6600CC"/>
    <a:srgbClr val="27467D"/>
    <a:srgbClr val="FFFFCC"/>
    <a:srgbClr val="663300"/>
    <a:srgbClr val="4D230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56" autoAdjust="0"/>
  </p:normalViewPr>
  <p:slideViewPr>
    <p:cSldViewPr snapToGrid="0">
      <p:cViewPr varScale="1">
        <p:scale>
          <a:sx n="115" d="100"/>
          <a:sy n="115" d="100"/>
        </p:scale>
        <p:origin x="1200" y="12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184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72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84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34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76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36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573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59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7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6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1D3A5-3399-4694-A594-378609E92889}" type="datetimeFigureOut">
              <a:rPr lang="de-DE" smtClean="0"/>
              <a:pPr/>
              <a:t>21.02.2023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534B2-CF0A-46DF-A1DF-00E28156F9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62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4C38ED1D-9B5F-E2F3-84EB-EDC0148FA0A5}"/>
              </a:ext>
            </a:extLst>
          </p:cNvPr>
          <p:cNvSpPr/>
          <p:nvPr/>
        </p:nvSpPr>
        <p:spPr>
          <a:xfrm>
            <a:off x="6714836" y="2840182"/>
            <a:ext cx="3034147" cy="158830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hteck: abgerundete Ecken 73">
            <a:extLst>
              <a:ext uri="{FF2B5EF4-FFF2-40B4-BE49-F238E27FC236}">
                <a16:creationId xmlns:a16="http://schemas.microsoft.com/office/drawing/2014/main" id="{668FC801-5859-494B-9AE8-0AC6CB859B5F}"/>
              </a:ext>
            </a:extLst>
          </p:cNvPr>
          <p:cNvSpPr/>
          <p:nvPr/>
        </p:nvSpPr>
        <p:spPr>
          <a:xfrm>
            <a:off x="3426691" y="628073"/>
            <a:ext cx="3113696" cy="206639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8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800" b="1" dirty="0">
                <a:solidFill>
                  <a:schemeClr val="accent5">
                    <a:lumMod val="75000"/>
                  </a:schemeClr>
                </a:solidFill>
              </a:rPr>
              <a:t>Familienspiele</a:t>
            </a:r>
          </a:p>
          <a:p>
            <a:r>
              <a:rPr lang="de-DE" sz="2800" b="1" dirty="0">
                <a:solidFill>
                  <a:schemeClr val="accent5">
                    <a:lumMod val="75000"/>
                  </a:schemeClr>
                </a:solidFill>
              </a:rPr>
              <a:t>Nachmittag</a:t>
            </a:r>
          </a:p>
          <a:p>
            <a:r>
              <a:rPr lang="de-DE" sz="2000" b="1" dirty="0"/>
              <a:t>Sonntag, 12.3. </a:t>
            </a:r>
          </a:p>
          <a:p>
            <a:r>
              <a:rPr lang="de-DE" sz="2000" b="1" dirty="0"/>
              <a:t>14:00 – 17:00</a:t>
            </a:r>
          </a:p>
          <a:p>
            <a:r>
              <a:rPr lang="de-DE" sz="2000" b="1" dirty="0"/>
              <a:t>in der Frankenhalle</a:t>
            </a:r>
          </a:p>
          <a:p>
            <a:endParaRPr lang="de-DE" sz="2000" b="1" dirty="0"/>
          </a:p>
          <a:p>
            <a:endParaRPr lang="de-DE" sz="2000" b="1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103A4E5-EF0A-44B5-A5A7-95896431D351}"/>
              </a:ext>
            </a:extLst>
          </p:cNvPr>
          <p:cNvSpPr/>
          <p:nvPr/>
        </p:nvSpPr>
        <p:spPr>
          <a:xfrm>
            <a:off x="-43862" y="-58799"/>
            <a:ext cx="9950400" cy="523866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838FFFD4-48BF-4374-BF90-092E4B118E6B}"/>
              </a:ext>
            </a:extLst>
          </p:cNvPr>
          <p:cNvSpPr txBox="1"/>
          <p:nvPr/>
        </p:nvSpPr>
        <p:spPr>
          <a:xfrm>
            <a:off x="2598751" y="18064"/>
            <a:ext cx="4774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      Veranstaltungen März 2023</a:t>
            </a:r>
          </a:p>
        </p:txBody>
      </p: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AD216E54-7FC2-4323-A395-21000FE42AA7}"/>
              </a:ext>
            </a:extLst>
          </p:cNvPr>
          <p:cNvGrpSpPr/>
          <p:nvPr/>
        </p:nvGrpSpPr>
        <p:grpSpPr>
          <a:xfrm>
            <a:off x="2284774" y="72000"/>
            <a:ext cx="288443" cy="281059"/>
            <a:chOff x="195091" y="444505"/>
            <a:chExt cx="341784" cy="333034"/>
          </a:xfrm>
        </p:grpSpPr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F640484B-B8C8-47F4-BDB2-E7529A53C8CA}"/>
                </a:ext>
              </a:extLst>
            </p:cNvPr>
            <p:cNvSpPr/>
            <p:nvPr/>
          </p:nvSpPr>
          <p:spPr>
            <a:xfrm>
              <a:off x="195091" y="456408"/>
              <a:ext cx="180736" cy="180000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2668F403-8C0A-4D2C-A07A-9B2CE3639652}"/>
                </a:ext>
              </a:extLst>
            </p:cNvPr>
            <p:cNvSpPr/>
            <p:nvPr/>
          </p:nvSpPr>
          <p:spPr>
            <a:xfrm>
              <a:off x="225347" y="597539"/>
              <a:ext cx="180736" cy="1800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3B0F6D7D-1CEA-428F-9FF2-58185F17CF1C}"/>
                </a:ext>
              </a:extLst>
            </p:cNvPr>
            <p:cNvSpPr/>
            <p:nvPr/>
          </p:nvSpPr>
          <p:spPr>
            <a:xfrm>
              <a:off x="356139" y="444505"/>
              <a:ext cx="180736" cy="1800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65D51196-6CA5-4DE8-8E8D-BEE5A9837695}"/>
              </a:ext>
            </a:extLst>
          </p:cNvPr>
          <p:cNvGrpSpPr/>
          <p:nvPr/>
        </p:nvGrpSpPr>
        <p:grpSpPr>
          <a:xfrm>
            <a:off x="7380000" y="72000"/>
            <a:ext cx="288443" cy="281059"/>
            <a:chOff x="195091" y="444505"/>
            <a:chExt cx="341784" cy="333034"/>
          </a:xfrm>
        </p:grpSpPr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BDC7B472-CE71-4203-A71C-8A36BFE2FBB9}"/>
                </a:ext>
              </a:extLst>
            </p:cNvPr>
            <p:cNvSpPr/>
            <p:nvPr/>
          </p:nvSpPr>
          <p:spPr>
            <a:xfrm>
              <a:off x="195091" y="456408"/>
              <a:ext cx="180736" cy="180000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56BEAAA7-58D6-4AB1-8E8F-557A86F88F43}"/>
                </a:ext>
              </a:extLst>
            </p:cNvPr>
            <p:cNvSpPr/>
            <p:nvPr/>
          </p:nvSpPr>
          <p:spPr>
            <a:xfrm>
              <a:off x="225347" y="597539"/>
              <a:ext cx="180736" cy="1800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959840FE-E734-4CB3-A496-E83603239973}"/>
                </a:ext>
              </a:extLst>
            </p:cNvPr>
            <p:cNvSpPr/>
            <p:nvPr/>
          </p:nvSpPr>
          <p:spPr>
            <a:xfrm>
              <a:off x="356139" y="444505"/>
              <a:ext cx="180736" cy="1800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0" name="Rechteck: abgerundete Ecken 109">
            <a:extLst>
              <a:ext uri="{FF2B5EF4-FFF2-40B4-BE49-F238E27FC236}">
                <a16:creationId xmlns:a16="http://schemas.microsoft.com/office/drawing/2014/main" id="{D0A4B0D2-EB28-49CE-B828-1F0A3FF1F92C}"/>
              </a:ext>
            </a:extLst>
          </p:cNvPr>
          <p:cNvSpPr/>
          <p:nvPr/>
        </p:nvSpPr>
        <p:spPr>
          <a:xfrm>
            <a:off x="147967" y="609600"/>
            <a:ext cx="2992397" cy="140392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hteck: abgerundete Ecken 73">
            <a:extLst>
              <a:ext uri="{FF2B5EF4-FFF2-40B4-BE49-F238E27FC236}">
                <a16:creationId xmlns:a16="http://schemas.microsoft.com/office/drawing/2014/main" id="{C2BC3CBA-D938-4C57-95FE-633CF5CC4EDA}"/>
              </a:ext>
            </a:extLst>
          </p:cNvPr>
          <p:cNvSpPr/>
          <p:nvPr/>
        </p:nvSpPr>
        <p:spPr>
          <a:xfrm>
            <a:off x="120073" y="3592945"/>
            <a:ext cx="3029527" cy="1625599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hteck: abgerundete Ecken 73">
            <a:extLst>
              <a:ext uri="{FF2B5EF4-FFF2-40B4-BE49-F238E27FC236}">
                <a16:creationId xmlns:a16="http://schemas.microsoft.com/office/drawing/2014/main" id="{C2BC3CBA-D938-4C57-95FE-633CF5CC4EDA}"/>
              </a:ext>
            </a:extLst>
          </p:cNvPr>
          <p:cNvSpPr/>
          <p:nvPr/>
        </p:nvSpPr>
        <p:spPr>
          <a:xfrm>
            <a:off x="3425487" y="4632011"/>
            <a:ext cx="3149590" cy="1933824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 w="19050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75E298C-6BCB-4A15-99D3-2FF5FED0D86A}"/>
              </a:ext>
            </a:extLst>
          </p:cNvPr>
          <p:cNvSpPr txBox="1"/>
          <p:nvPr/>
        </p:nvSpPr>
        <p:spPr>
          <a:xfrm>
            <a:off x="314036" y="691534"/>
            <a:ext cx="303631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2A7E"/>
                </a:solidFill>
              </a:rPr>
              <a:t>Vorlesestunde</a:t>
            </a:r>
          </a:p>
          <a:p>
            <a:r>
              <a:rPr lang="de-DE" sz="2000" b="1" dirty="0">
                <a:solidFill>
                  <a:srgbClr val="002A7E"/>
                </a:solidFill>
              </a:rPr>
              <a:t>Freitag, 3.3. </a:t>
            </a:r>
          </a:p>
          <a:p>
            <a:r>
              <a:rPr lang="de-DE" sz="2000" b="1" dirty="0">
                <a:solidFill>
                  <a:srgbClr val="002A7E"/>
                </a:solidFill>
              </a:rPr>
              <a:t>um 15:00</a:t>
            </a:r>
          </a:p>
          <a:p>
            <a:endParaRPr lang="de-DE" sz="2000" b="1" dirty="0">
              <a:solidFill>
                <a:srgbClr val="002A7E"/>
              </a:solidFill>
            </a:endParaRPr>
          </a:p>
          <a:p>
            <a:endParaRPr lang="de-DE" b="1" dirty="0">
              <a:solidFill>
                <a:srgbClr val="002A7E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CDAC2C32-1798-4861-9AE0-BA20561178E4}"/>
              </a:ext>
            </a:extLst>
          </p:cNvPr>
          <p:cNvSpPr txBox="1"/>
          <p:nvPr/>
        </p:nvSpPr>
        <p:spPr>
          <a:xfrm>
            <a:off x="147782" y="3623296"/>
            <a:ext cx="31126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 Vortrag </a:t>
            </a:r>
          </a:p>
          <a:p>
            <a:r>
              <a:rPr lang="de-DE" sz="1400" b="1" dirty="0">
                <a:solidFill>
                  <a:srgbClr val="FF0000"/>
                </a:solidFill>
              </a:rPr>
              <a:t>             </a:t>
            </a:r>
            <a:r>
              <a:rPr lang="de-DE" sz="1600" b="1" dirty="0">
                <a:solidFill>
                  <a:srgbClr val="FF0000"/>
                </a:solidFill>
              </a:rPr>
              <a:t>von Hartmut Schmitt  </a:t>
            </a:r>
          </a:p>
          <a:p>
            <a:pPr algn="ctr"/>
            <a:r>
              <a:rPr lang="de-DE" sz="2000" b="1" dirty="0">
                <a:solidFill>
                  <a:srgbClr val="FF0000"/>
                </a:solidFill>
              </a:rPr>
              <a:t>Hügelgräber </a:t>
            </a:r>
            <a:r>
              <a:rPr lang="de-DE" sz="2000" b="1" dirty="0" err="1">
                <a:solidFill>
                  <a:srgbClr val="FF0000"/>
                </a:solidFill>
              </a:rPr>
              <a:t>Mechenhard</a:t>
            </a:r>
            <a:endParaRPr lang="de-DE" sz="2000" b="1" dirty="0">
              <a:solidFill>
                <a:srgbClr val="FF0000"/>
              </a:solidFill>
            </a:endParaRPr>
          </a:p>
          <a:p>
            <a:pPr algn="ctr"/>
            <a:r>
              <a:rPr lang="de-DE" sz="2000" b="1" dirty="0">
                <a:solidFill>
                  <a:srgbClr val="FF0000"/>
                </a:solidFill>
              </a:rPr>
              <a:t>Donnerstag, 9.3. um 19:00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77287C43-27DB-436A-BB5E-9926A71FFA67}"/>
              </a:ext>
            </a:extLst>
          </p:cNvPr>
          <p:cNvSpPr/>
          <p:nvPr/>
        </p:nvSpPr>
        <p:spPr>
          <a:xfrm>
            <a:off x="6730189" y="4641246"/>
            <a:ext cx="3055738" cy="182653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b="1" dirty="0">
              <a:solidFill>
                <a:schemeClr val="accent5">
                  <a:lumMod val="75000"/>
                </a:schemeClr>
              </a:solidFill>
              <a:effectLst>
                <a:glow>
                  <a:schemeClr val="accent2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solidFill>
                  <a:schemeClr val="accent5">
                    <a:lumMod val="75000"/>
                  </a:schemeClr>
                </a:solidFill>
                <a:effectLst>
                  <a:glow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Vorschau April:</a:t>
            </a:r>
          </a:p>
          <a:p>
            <a:pPr algn="ctr"/>
            <a:r>
              <a:rPr lang="de-DE" dirty="0">
                <a:solidFill>
                  <a:schemeClr val="accent5">
                    <a:lumMod val="75000"/>
                  </a:schemeClr>
                </a:solidFill>
                <a:effectLst>
                  <a:glow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Bilderbuchsamstag</a:t>
            </a:r>
          </a:p>
          <a:p>
            <a:pPr algn="ctr"/>
            <a:r>
              <a:rPr lang="de-DE" dirty="0">
                <a:solidFill>
                  <a:schemeClr val="accent5">
                    <a:lumMod val="75000"/>
                  </a:schemeClr>
                </a:solidFill>
                <a:effectLst>
                  <a:glow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Vorlesestunden</a:t>
            </a:r>
          </a:p>
          <a:p>
            <a:pPr algn="ctr"/>
            <a:r>
              <a:rPr lang="de-DE" dirty="0" err="1">
                <a:solidFill>
                  <a:schemeClr val="accent5">
                    <a:lumMod val="75000"/>
                  </a:schemeClr>
                </a:solidFill>
                <a:effectLst>
                  <a:glow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MINTbayU</a:t>
            </a:r>
            <a:endParaRPr lang="de-DE" dirty="0">
              <a:solidFill>
                <a:schemeClr val="accent5">
                  <a:lumMod val="75000"/>
                </a:schemeClr>
              </a:solidFill>
              <a:effectLst>
                <a:glow>
                  <a:schemeClr val="accent2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solidFill>
                  <a:schemeClr val="accent5">
                    <a:lumMod val="75000"/>
                  </a:schemeClr>
                </a:solidFill>
                <a:effectLst>
                  <a:glow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Flohmarkt</a:t>
            </a:r>
          </a:p>
          <a:p>
            <a:pPr algn="ctr"/>
            <a:r>
              <a:rPr lang="de-DE" dirty="0">
                <a:solidFill>
                  <a:schemeClr val="accent5">
                    <a:lumMod val="75000"/>
                  </a:schemeClr>
                </a:solidFill>
                <a:effectLst>
                  <a:glow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Vortrag</a:t>
            </a:r>
          </a:p>
          <a:p>
            <a:pPr algn="ctr"/>
            <a:endParaRPr lang="de-DE" sz="2000" b="1" dirty="0">
              <a:solidFill>
                <a:schemeClr val="accent5">
                  <a:lumMod val="75000"/>
                </a:schemeClr>
              </a:solidFill>
              <a:effectLst>
                <a:glow>
                  <a:schemeClr val="accent2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68BC789-8B86-9A37-29F3-4B9DEE2DF0A8}"/>
              </a:ext>
            </a:extLst>
          </p:cNvPr>
          <p:cNvSpPr txBox="1"/>
          <p:nvPr/>
        </p:nvSpPr>
        <p:spPr>
          <a:xfrm>
            <a:off x="3544475" y="4684429"/>
            <a:ext cx="288865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>
                <a:solidFill>
                  <a:schemeClr val="bg1"/>
                </a:solidFill>
              </a:rPr>
              <a:t>Welttag der Poesie</a:t>
            </a:r>
          </a:p>
          <a:p>
            <a:pPr algn="r"/>
            <a:r>
              <a:rPr lang="de-DE" sz="2000" b="1" dirty="0">
                <a:solidFill>
                  <a:schemeClr val="bg1"/>
                </a:solidFill>
              </a:rPr>
              <a:t>Dichterlesung mit </a:t>
            </a:r>
          </a:p>
          <a:p>
            <a:pPr algn="r"/>
            <a:r>
              <a:rPr lang="de-DE" sz="2000" b="1" dirty="0">
                <a:solidFill>
                  <a:schemeClr val="bg1"/>
                </a:solidFill>
              </a:rPr>
              <a:t>Main-Reim</a:t>
            </a:r>
          </a:p>
          <a:p>
            <a:pPr algn="r"/>
            <a:r>
              <a:rPr lang="de-DE" sz="2000" b="1" dirty="0">
                <a:solidFill>
                  <a:schemeClr val="bg1"/>
                </a:solidFill>
              </a:rPr>
              <a:t>    Montag, 20.3. </a:t>
            </a:r>
          </a:p>
          <a:p>
            <a:pPr algn="r"/>
            <a:r>
              <a:rPr lang="de-DE" sz="2000" b="1" dirty="0">
                <a:solidFill>
                  <a:schemeClr val="bg1"/>
                </a:solidFill>
              </a:rPr>
              <a:t>  um 19:00</a:t>
            </a:r>
            <a:endParaRPr lang="de-DE" sz="1600" b="1" dirty="0">
              <a:solidFill>
                <a:schemeClr val="bg1"/>
              </a:solidFill>
            </a:endParaRPr>
          </a:p>
          <a:p>
            <a:endParaRPr lang="de-DE" b="1" dirty="0">
              <a:solidFill>
                <a:srgbClr val="C00000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92C01DA-6301-B695-17D1-38CF6707348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278" y="1356307"/>
            <a:ext cx="1120167" cy="699082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5D72AC78-ED77-307B-FB9C-D699BF7E22F4}"/>
              </a:ext>
            </a:extLst>
          </p:cNvPr>
          <p:cNvSpPr/>
          <p:nvPr/>
        </p:nvSpPr>
        <p:spPr>
          <a:xfrm>
            <a:off x="3417455" y="2920293"/>
            <a:ext cx="3042153" cy="125454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ED2091C-54C4-4D2D-7AAE-B6CF657B0C72}"/>
              </a:ext>
            </a:extLst>
          </p:cNvPr>
          <p:cNvSpPr txBox="1"/>
          <p:nvPr/>
        </p:nvSpPr>
        <p:spPr>
          <a:xfrm>
            <a:off x="3786909" y="3010509"/>
            <a:ext cx="263800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2A7E"/>
                </a:solidFill>
              </a:rPr>
              <a:t>Vorlesestunde</a:t>
            </a:r>
          </a:p>
          <a:p>
            <a:r>
              <a:rPr lang="de-DE" sz="2000" b="1" dirty="0">
                <a:solidFill>
                  <a:srgbClr val="002A7E"/>
                </a:solidFill>
              </a:rPr>
              <a:t>Freitag, 17.3. </a:t>
            </a:r>
          </a:p>
          <a:p>
            <a:r>
              <a:rPr lang="de-DE" sz="2000" b="1" dirty="0">
                <a:solidFill>
                  <a:srgbClr val="002A7E"/>
                </a:solidFill>
              </a:rPr>
              <a:t>um 15:00</a:t>
            </a:r>
          </a:p>
          <a:p>
            <a:endParaRPr lang="de-DE" sz="2000" b="1" dirty="0">
              <a:solidFill>
                <a:srgbClr val="002A7E"/>
              </a:solidFill>
            </a:endParaRPr>
          </a:p>
          <a:p>
            <a:endParaRPr lang="de-DE" b="1" dirty="0">
              <a:solidFill>
                <a:srgbClr val="002A7E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9562BA1-DEAF-1EBE-4DFD-CA317FBCE51B}"/>
              </a:ext>
            </a:extLst>
          </p:cNvPr>
          <p:cNvSpPr txBox="1"/>
          <p:nvPr/>
        </p:nvSpPr>
        <p:spPr>
          <a:xfrm>
            <a:off x="6971585" y="3002875"/>
            <a:ext cx="24312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>
                <a:solidFill>
                  <a:srgbClr val="002A7E"/>
                </a:solidFill>
              </a:rPr>
              <a:t>Vorlesestunde</a:t>
            </a:r>
          </a:p>
          <a:p>
            <a:pPr algn="r"/>
            <a:r>
              <a:rPr lang="de-DE" sz="2000" b="1" dirty="0">
                <a:solidFill>
                  <a:srgbClr val="002A7E"/>
                </a:solidFill>
              </a:rPr>
              <a:t>	Freitag, 31.3. </a:t>
            </a:r>
          </a:p>
          <a:p>
            <a:pPr algn="r"/>
            <a:r>
              <a:rPr lang="de-DE" sz="2000" b="1" dirty="0">
                <a:solidFill>
                  <a:srgbClr val="002A7E"/>
                </a:solidFill>
              </a:rPr>
              <a:t>		um 15:00</a:t>
            </a:r>
            <a:endParaRPr lang="de-DE" b="1" dirty="0">
              <a:solidFill>
                <a:srgbClr val="002A7E"/>
              </a:solidFill>
            </a:endParaRPr>
          </a:p>
        </p:txBody>
      </p:sp>
      <p:sp>
        <p:nvSpPr>
          <p:cNvPr id="2" name="Rechteck: abgerundete Ecken 73">
            <a:extLst>
              <a:ext uri="{FF2B5EF4-FFF2-40B4-BE49-F238E27FC236}">
                <a16:creationId xmlns:a16="http://schemas.microsoft.com/office/drawing/2014/main" id="{E5B5C4A3-5289-265F-923D-A4A28065D1C2}"/>
              </a:ext>
            </a:extLst>
          </p:cNvPr>
          <p:cNvSpPr/>
          <p:nvPr/>
        </p:nvSpPr>
        <p:spPr>
          <a:xfrm>
            <a:off x="6712662" y="628073"/>
            <a:ext cx="2976283" cy="205047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400" b="1" dirty="0">
                <a:solidFill>
                  <a:schemeClr val="accent5">
                    <a:lumMod val="75000"/>
                  </a:schemeClr>
                </a:solidFill>
              </a:rPr>
              <a:t>      Lesung </a:t>
            </a:r>
          </a:p>
          <a:p>
            <a:r>
              <a:rPr lang="de-DE" sz="2400" b="1" dirty="0">
                <a:solidFill>
                  <a:schemeClr val="accent5">
                    <a:lumMod val="75000"/>
                  </a:schemeClr>
                </a:solidFill>
              </a:rPr>
              <a:t>Roman Kempf</a:t>
            </a:r>
          </a:p>
          <a:p>
            <a:r>
              <a:rPr lang="de-DE" sz="2000" b="1" dirty="0"/>
              <a:t>Donnerstag, 30.3. </a:t>
            </a:r>
          </a:p>
          <a:p>
            <a:r>
              <a:rPr lang="de-DE" sz="2000" b="1" dirty="0"/>
              <a:t>ab 18:00 in der   Güterhalle Wörth</a:t>
            </a:r>
          </a:p>
          <a:p>
            <a:endParaRPr lang="de-DE" sz="2000" b="1" dirty="0"/>
          </a:p>
          <a:p>
            <a:endParaRPr lang="de-DE" sz="2000" b="1" dirty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D4AF6851-9EDA-1E2C-5B5D-F6C7B37080E5}"/>
              </a:ext>
            </a:extLst>
          </p:cNvPr>
          <p:cNvSpPr/>
          <p:nvPr/>
        </p:nvSpPr>
        <p:spPr>
          <a:xfrm>
            <a:off x="120073" y="2158060"/>
            <a:ext cx="3020291" cy="136698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00" b="1" dirty="0">
              <a:solidFill>
                <a:schemeClr val="accent5">
                  <a:lumMod val="75000"/>
                </a:schemeClr>
              </a:solidFill>
              <a:effectLst>
                <a:glow>
                  <a:schemeClr val="accent2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AA125908-6AAE-1E80-0858-B54383A5F7C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5245" y="896354"/>
            <a:ext cx="932788" cy="1457173"/>
          </a:xfrm>
          <a:prstGeom prst="rect">
            <a:avLst/>
          </a:prstGeom>
          <a:ln w="44450">
            <a:solidFill>
              <a:schemeClr val="bg2">
                <a:lumMod val="50000"/>
              </a:schemeClr>
            </a:solidFill>
          </a:ln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8175D8B2-A3C9-F703-4CAA-C51AC2E255F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03" y="2735371"/>
            <a:ext cx="857942" cy="693629"/>
          </a:xfrm>
          <a:prstGeom prst="rect">
            <a:avLst/>
          </a:prstGeom>
        </p:spPr>
      </p:pic>
      <p:sp>
        <p:nvSpPr>
          <p:cNvPr id="20" name="Explosion: 14 Zacken 19">
            <a:extLst>
              <a:ext uri="{FF2B5EF4-FFF2-40B4-BE49-F238E27FC236}">
                <a16:creationId xmlns:a16="http://schemas.microsoft.com/office/drawing/2014/main" id="{C050CA62-641D-1A66-47AB-066BBD0E58DE}"/>
              </a:ext>
            </a:extLst>
          </p:cNvPr>
          <p:cNvSpPr/>
          <p:nvPr/>
        </p:nvSpPr>
        <p:spPr>
          <a:xfrm rot="151038">
            <a:off x="284889" y="4752239"/>
            <a:ext cx="4132816" cy="2128274"/>
          </a:xfrm>
          <a:prstGeom prst="irregularSeal2">
            <a:avLst/>
          </a:prstGeom>
          <a:solidFill>
            <a:schemeClr val="bg1">
              <a:lumMod val="65000"/>
              <a:alpha val="62000"/>
            </a:schemeClr>
          </a:solidFill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C7BE4F7-C280-CB8D-A1DA-A538D245375D}"/>
              </a:ext>
            </a:extLst>
          </p:cNvPr>
          <p:cNvSpPr txBox="1"/>
          <p:nvPr/>
        </p:nvSpPr>
        <p:spPr>
          <a:xfrm rot="20598003">
            <a:off x="1061145" y="5277640"/>
            <a:ext cx="22762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W-SLAM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mit dem HSG</a:t>
            </a:r>
          </a:p>
          <a:p>
            <a:pPr algn="ctr"/>
            <a:r>
              <a:rPr lang="de-DE" sz="1400" dirty="0">
                <a:solidFill>
                  <a:schemeClr val="accent1">
                    <a:lumMod val="75000"/>
                  </a:schemeClr>
                </a:solidFill>
              </a:rPr>
              <a:t>Termin wird noch bekannt gegeben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8C6CE86F-6204-9E6A-D74F-045152B1E8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610" y="5776807"/>
            <a:ext cx="603669" cy="627816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12469C21-FFC8-29E3-890D-4A9307966504}"/>
              </a:ext>
            </a:extLst>
          </p:cNvPr>
          <p:cNvSpPr txBox="1"/>
          <p:nvPr/>
        </p:nvSpPr>
        <p:spPr>
          <a:xfrm>
            <a:off x="1374444" y="2708670"/>
            <a:ext cx="177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B0F0"/>
                </a:solidFill>
              </a:rPr>
              <a:t>Donnerstag, 9.3.</a:t>
            </a:r>
          </a:p>
          <a:p>
            <a:r>
              <a:rPr lang="de-DE" b="1" dirty="0">
                <a:solidFill>
                  <a:srgbClr val="00B0F0"/>
                </a:solidFill>
              </a:rPr>
              <a:t>um 15:00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7F8CC69-F104-5E9C-7DF6-E849236071D8}"/>
              </a:ext>
            </a:extLst>
          </p:cNvPr>
          <p:cNvSpPr txBox="1"/>
          <p:nvPr/>
        </p:nvSpPr>
        <p:spPr>
          <a:xfrm>
            <a:off x="266110" y="2211152"/>
            <a:ext cx="1552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>
                <a:solidFill>
                  <a:srgbClr val="00B0F0"/>
                </a:solidFill>
              </a:rPr>
              <a:t>MINTbayU</a:t>
            </a:r>
            <a:endParaRPr lang="de-DE" sz="2400" b="1" dirty="0">
              <a:solidFill>
                <a:srgbClr val="00B0F0"/>
              </a:solidFill>
            </a:endParaRP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149A429F-A521-5656-BD77-AE53ADE425F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021" y="1133935"/>
            <a:ext cx="732783" cy="103661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3BDBEDA-B019-217B-8165-35D3DD5C8625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88" y="3429000"/>
            <a:ext cx="1649768" cy="1029600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6605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hteck 99">
            <a:extLst>
              <a:ext uri="{FF2B5EF4-FFF2-40B4-BE49-F238E27FC236}">
                <a16:creationId xmlns:a16="http://schemas.microsoft.com/office/drawing/2014/main" id="{94416994-6180-411D-B8EC-F49AAC393DA6}"/>
              </a:ext>
            </a:extLst>
          </p:cNvPr>
          <p:cNvSpPr/>
          <p:nvPr/>
        </p:nvSpPr>
        <p:spPr>
          <a:xfrm>
            <a:off x="7031599" y="3616551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C707C7A3-7372-4F91-8C72-310FC212CBC4}"/>
              </a:ext>
            </a:extLst>
          </p:cNvPr>
          <p:cNvSpPr/>
          <p:nvPr/>
        </p:nvSpPr>
        <p:spPr>
          <a:xfrm>
            <a:off x="7031599" y="3768951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11D14E20-691E-4597-A4B0-FED712D2BD08}"/>
              </a:ext>
            </a:extLst>
          </p:cNvPr>
          <p:cNvSpPr/>
          <p:nvPr/>
        </p:nvSpPr>
        <p:spPr>
          <a:xfrm>
            <a:off x="7031599" y="3921351"/>
            <a:ext cx="2718763" cy="36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7F445E53-6FE6-472B-BC86-E18D80DB0AA6}"/>
              </a:ext>
            </a:extLst>
          </p:cNvPr>
          <p:cNvSpPr/>
          <p:nvPr/>
        </p:nvSpPr>
        <p:spPr>
          <a:xfrm>
            <a:off x="7031599" y="4073751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40287513-2D3A-40AC-A895-5A393B68214A}"/>
              </a:ext>
            </a:extLst>
          </p:cNvPr>
          <p:cNvSpPr/>
          <p:nvPr/>
        </p:nvSpPr>
        <p:spPr>
          <a:xfrm>
            <a:off x="7039825" y="3010872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29BC443F-DAF9-4DF0-BBA6-B809FCDCCC3D}"/>
              </a:ext>
            </a:extLst>
          </p:cNvPr>
          <p:cNvSpPr/>
          <p:nvPr/>
        </p:nvSpPr>
        <p:spPr>
          <a:xfrm>
            <a:off x="7039825" y="3163272"/>
            <a:ext cx="2718763" cy="36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90325254-0A05-4741-8DDB-A6D864F916D5}"/>
              </a:ext>
            </a:extLst>
          </p:cNvPr>
          <p:cNvSpPr/>
          <p:nvPr/>
        </p:nvSpPr>
        <p:spPr>
          <a:xfrm>
            <a:off x="7039825" y="3315672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1C370E29-1559-4585-B8CD-CC3B8B10F2EF}"/>
              </a:ext>
            </a:extLst>
          </p:cNvPr>
          <p:cNvSpPr/>
          <p:nvPr/>
        </p:nvSpPr>
        <p:spPr>
          <a:xfrm>
            <a:off x="7039825" y="3468072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234B23C6-2263-499D-9D29-CB182F4C3321}"/>
              </a:ext>
            </a:extLst>
          </p:cNvPr>
          <p:cNvSpPr/>
          <p:nvPr/>
        </p:nvSpPr>
        <p:spPr>
          <a:xfrm>
            <a:off x="7031599" y="4843857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EAC11092-4926-4250-B81A-664AB823B6CE}"/>
              </a:ext>
            </a:extLst>
          </p:cNvPr>
          <p:cNvSpPr/>
          <p:nvPr/>
        </p:nvSpPr>
        <p:spPr>
          <a:xfrm>
            <a:off x="7031599" y="4996257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4A16E071-BEEC-4055-8345-BF9F138BFE9F}"/>
              </a:ext>
            </a:extLst>
          </p:cNvPr>
          <p:cNvSpPr/>
          <p:nvPr/>
        </p:nvSpPr>
        <p:spPr>
          <a:xfrm>
            <a:off x="7031599" y="5148657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A3D7A34E-8604-47F1-B540-61D14A779D5A}"/>
              </a:ext>
            </a:extLst>
          </p:cNvPr>
          <p:cNvSpPr/>
          <p:nvPr/>
        </p:nvSpPr>
        <p:spPr>
          <a:xfrm>
            <a:off x="7031599" y="5301057"/>
            <a:ext cx="2718763" cy="36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887C7BCE-0676-48BD-8304-9049B7D7451B}"/>
              </a:ext>
            </a:extLst>
          </p:cNvPr>
          <p:cNvSpPr/>
          <p:nvPr/>
        </p:nvSpPr>
        <p:spPr>
          <a:xfrm>
            <a:off x="7039825" y="4238178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0B926570-4DCF-4CD5-A91A-F482A42E47BE}"/>
              </a:ext>
            </a:extLst>
          </p:cNvPr>
          <p:cNvSpPr/>
          <p:nvPr/>
        </p:nvSpPr>
        <p:spPr>
          <a:xfrm>
            <a:off x="7039825" y="4390578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8D291598-B55E-4792-9A9E-E76BCD6DA510}"/>
              </a:ext>
            </a:extLst>
          </p:cNvPr>
          <p:cNvSpPr/>
          <p:nvPr/>
        </p:nvSpPr>
        <p:spPr>
          <a:xfrm>
            <a:off x="7039825" y="4542978"/>
            <a:ext cx="2718763" cy="36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3811C995-237D-4C78-B6EB-2CC73A61B751}"/>
              </a:ext>
            </a:extLst>
          </p:cNvPr>
          <p:cNvSpPr/>
          <p:nvPr/>
        </p:nvSpPr>
        <p:spPr>
          <a:xfrm>
            <a:off x="7039825" y="4695378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4" name="Bild 2" descr="LogoStadtbibliothek">
            <a:extLst>
              <a:ext uri="{FF2B5EF4-FFF2-40B4-BE49-F238E27FC236}">
                <a16:creationId xmlns:a16="http://schemas.microsoft.com/office/drawing/2014/main" id="{2D4EC3B4-BE84-4F0E-A40F-BDD359CCC128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9540" y="832513"/>
            <a:ext cx="2524836" cy="859809"/>
          </a:xfrm>
          <a:prstGeom prst="rect">
            <a:avLst/>
          </a:prstGeom>
          <a:noFill/>
        </p:spPr>
      </p:pic>
      <p:sp>
        <p:nvSpPr>
          <p:cNvPr id="76" name="Rechteck 75">
            <a:extLst>
              <a:ext uri="{FF2B5EF4-FFF2-40B4-BE49-F238E27FC236}">
                <a16:creationId xmlns:a16="http://schemas.microsoft.com/office/drawing/2014/main" id="{D0C0052E-B403-404A-AE81-87A6C628EDAB}"/>
              </a:ext>
            </a:extLst>
          </p:cNvPr>
          <p:cNvSpPr/>
          <p:nvPr/>
        </p:nvSpPr>
        <p:spPr>
          <a:xfrm>
            <a:off x="6905767" y="2574000"/>
            <a:ext cx="3000233" cy="442997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D44ABE4D-A36F-4948-B3F3-2046FEAF94C9}"/>
              </a:ext>
            </a:extLst>
          </p:cNvPr>
          <p:cNvSpPr txBox="1"/>
          <p:nvPr/>
        </p:nvSpPr>
        <p:spPr>
          <a:xfrm>
            <a:off x="7039825" y="2644131"/>
            <a:ext cx="2292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Veranstaltungen 2023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4D10A51A-D84C-4B65-B194-8C83B169B52D}"/>
              </a:ext>
            </a:extLst>
          </p:cNvPr>
          <p:cNvSpPr/>
          <p:nvPr/>
        </p:nvSpPr>
        <p:spPr>
          <a:xfrm>
            <a:off x="7018013" y="6051590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9C601142-735E-452F-A6D7-BABC4E84B232}"/>
              </a:ext>
            </a:extLst>
          </p:cNvPr>
          <p:cNvSpPr/>
          <p:nvPr/>
        </p:nvSpPr>
        <p:spPr>
          <a:xfrm>
            <a:off x="7018013" y="6203990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BA93C00E-03F1-4CD1-BBC5-4D4C66C4FDD9}"/>
              </a:ext>
            </a:extLst>
          </p:cNvPr>
          <p:cNvSpPr/>
          <p:nvPr/>
        </p:nvSpPr>
        <p:spPr>
          <a:xfrm>
            <a:off x="7018013" y="6356390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5EB2A347-8612-41AB-A9D1-FAE51D55D218}"/>
              </a:ext>
            </a:extLst>
          </p:cNvPr>
          <p:cNvSpPr/>
          <p:nvPr/>
        </p:nvSpPr>
        <p:spPr>
          <a:xfrm>
            <a:off x="7018013" y="6508790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hteck: abgerundete Ecken 85">
            <a:extLst>
              <a:ext uri="{FF2B5EF4-FFF2-40B4-BE49-F238E27FC236}">
                <a16:creationId xmlns:a16="http://schemas.microsoft.com/office/drawing/2014/main" id="{BD987CB2-5CB5-438D-8163-8E1ACA3A4AA2}"/>
              </a:ext>
            </a:extLst>
          </p:cNvPr>
          <p:cNvSpPr/>
          <p:nvPr/>
        </p:nvSpPr>
        <p:spPr>
          <a:xfrm>
            <a:off x="7272747" y="4522076"/>
            <a:ext cx="2175650" cy="29667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Vorschau für April</a:t>
            </a: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584EDD9E-05B2-4642-A687-EDA86D324D8E}"/>
              </a:ext>
            </a:extLst>
          </p:cNvPr>
          <p:cNvSpPr/>
          <p:nvPr/>
        </p:nvSpPr>
        <p:spPr>
          <a:xfrm>
            <a:off x="7026239" y="5445911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04107C9E-40AF-4A51-8790-D1AE5900CD0E}"/>
              </a:ext>
            </a:extLst>
          </p:cNvPr>
          <p:cNvSpPr/>
          <p:nvPr/>
        </p:nvSpPr>
        <p:spPr>
          <a:xfrm>
            <a:off x="7026239" y="5598311"/>
            <a:ext cx="2718763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94F2E73E-71BC-4F0F-BB9E-AE829418D400}"/>
              </a:ext>
            </a:extLst>
          </p:cNvPr>
          <p:cNvSpPr/>
          <p:nvPr/>
        </p:nvSpPr>
        <p:spPr>
          <a:xfrm>
            <a:off x="7026239" y="5750711"/>
            <a:ext cx="2718763" cy="36000"/>
          </a:xfrm>
          <a:prstGeom prst="rect">
            <a:avLst/>
          </a:prstGeom>
          <a:solidFill>
            <a:srgbClr val="002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D05482B0-DD74-46F6-B7BF-9D65B520AC7F}"/>
              </a:ext>
            </a:extLst>
          </p:cNvPr>
          <p:cNvSpPr/>
          <p:nvPr/>
        </p:nvSpPr>
        <p:spPr>
          <a:xfrm>
            <a:off x="7026239" y="5903111"/>
            <a:ext cx="2718763" cy="36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EB73DFF-BE05-4213-8B9E-8EB761EB6976}"/>
              </a:ext>
            </a:extLst>
          </p:cNvPr>
          <p:cNvSpPr txBox="1"/>
          <p:nvPr/>
        </p:nvSpPr>
        <p:spPr>
          <a:xfrm>
            <a:off x="170538" y="657365"/>
            <a:ext cx="30120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Zusammenarbeit mit </a:t>
            </a:r>
          </a:p>
          <a:p>
            <a:pPr algn="ctr"/>
            <a:r>
              <a:rPr lang="de-DE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„Freunde &amp; Förderer der Stadtbibliothek Erlenbach e.V.“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B496AD2-147A-43DD-A969-942EC65A1733}"/>
              </a:ext>
            </a:extLst>
          </p:cNvPr>
          <p:cNvSpPr/>
          <p:nvPr/>
        </p:nvSpPr>
        <p:spPr>
          <a:xfrm>
            <a:off x="3563584" y="1487604"/>
            <a:ext cx="261428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Durch Ihre Mitgliedschaft in unserem Förderverein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„Freunde &amp; Förderer der 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Stadtbibliothek Erlenbach e.V.“ tragen Sie zur Finanzierung von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Literaturveranstaltungen bei, die sonst nicht realisiert werden könnten.</a:t>
            </a:r>
          </a:p>
          <a:p>
            <a:endParaRPr lang="de-DE" sz="1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Jahresbeitrag: 6 € oder 12 €</a:t>
            </a:r>
          </a:p>
          <a:p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Vielen Dank für Ihr Interesse!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622CFCFA-95FF-590D-6B3B-02D9471934F9}"/>
              </a:ext>
            </a:extLst>
          </p:cNvPr>
          <p:cNvSpPr/>
          <p:nvPr/>
        </p:nvSpPr>
        <p:spPr>
          <a:xfrm>
            <a:off x="7297795" y="3583191"/>
            <a:ext cx="2175650" cy="29667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März</a:t>
            </a:r>
          </a:p>
        </p:txBody>
      </p:sp>
      <p:sp>
        <p:nvSpPr>
          <p:cNvPr id="3" name="Rechteck: abgerundete Ecken 73">
            <a:extLst>
              <a:ext uri="{FF2B5EF4-FFF2-40B4-BE49-F238E27FC236}">
                <a16:creationId xmlns:a16="http://schemas.microsoft.com/office/drawing/2014/main" id="{2BBB8B3B-9C78-23E6-A79B-1700224E52B2}"/>
              </a:ext>
            </a:extLst>
          </p:cNvPr>
          <p:cNvSpPr/>
          <p:nvPr/>
        </p:nvSpPr>
        <p:spPr>
          <a:xfrm>
            <a:off x="173562" y="3133817"/>
            <a:ext cx="2974409" cy="297402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69490">
                <a:srgbClr val="C8DDDB"/>
              </a:gs>
              <a:gs pos="0">
                <a:srgbClr val="002060">
                  <a:alpha val="91000"/>
                </a:srgbClr>
              </a:gs>
              <a:gs pos="40000">
                <a:schemeClr val="accent5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5FCB4E7-629E-D891-66EF-09258D0104F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06" y="3761651"/>
            <a:ext cx="1837898" cy="114388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45C7A5E-1FCF-7B9C-6CFC-EDDDF9EBC20F}"/>
              </a:ext>
            </a:extLst>
          </p:cNvPr>
          <p:cNvSpPr txBox="1"/>
          <p:nvPr/>
        </p:nvSpPr>
        <p:spPr>
          <a:xfrm>
            <a:off x="516614" y="3264479"/>
            <a:ext cx="2545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2060"/>
                </a:solidFill>
              </a:rPr>
              <a:t>Bücherflohmarkt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68CC972-769F-D748-254F-E7AC29AFA862}"/>
              </a:ext>
            </a:extLst>
          </p:cNvPr>
          <p:cNvSpPr txBox="1"/>
          <p:nvPr/>
        </p:nvSpPr>
        <p:spPr>
          <a:xfrm>
            <a:off x="424461" y="5014189"/>
            <a:ext cx="2509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002060"/>
                </a:solidFill>
              </a:rPr>
              <a:t>Täglich während der Öffnungszeiten der Stadtbibliothek</a:t>
            </a:r>
          </a:p>
        </p:txBody>
      </p:sp>
    </p:spTree>
    <p:extLst>
      <p:ext uri="{BB962C8B-B14F-4D97-AF65-F5344CB8AC3E}">
        <p14:creationId xmlns:p14="http://schemas.microsoft.com/office/powerpoint/2010/main" val="27366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A4-Papier (210 x 297 mm)</PresentationFormat>
  <Paragraphs>57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norbert</dc:creator>
  <cp:lastModifiedBy>Bohlender Antje</cp:lastModifiedBy>
  <cp:revision>291</cp:revision>
  <cp:lastPrinted>2023-02-21T10:13:02Z</cp:lastPrinted>
  <dcterms:created xsi:type="dcterms:W3CDTF">2017-10-21T08:30:38Z</dcterms:created>
  <dcterms:modified xsi:type="dcterms:W3CDTF">2023-02-21T10:14:00Z</dcterms:modified>
</cp:coreProperties>
</file>